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 Bold" panose="020B0604020202020204" charset="0"/>
      <p:regular r:id="rId13"/>
    </p:embeddedFon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DM Sans Bold" charset="0"/>
      <p:regular r:id="rId18"/>
    </p:embeddedFont>
    <p:embeddedFont>
      <p:font typeface="DM Sans Italics" panose="020B0604020202020204" charset="0"/>
      <p:regular r:id="rId19"/>
    </p:embeddedFont>
    <p:embeddedFont>
      <p:font typeface="HK Grotesk" panose="020B0604020202020204" charset="0"/>
      <p:regular r:id="rId20"/>
    </p:embeddedFont>
    <p:embeddedFont>
      <p:font typeface="HK Grotesk Bold" panose="020B0604020202020204" charset="0"/>
      <p:regular r:id="rId21"/>
    </p:embeddedFont>
    <p:embeddedFont>
      <p:font typeface="Montserrat Classic Bold" panose="020B0604020202020204" charset="0"/>
      <p:regular r:id="rId22"/>
    </p:embeddedFont>
    <p:embeddedFont>
      <p:font typeface="Montserrat Light" panose="00000400000000000000" pitchFamily="2" charset="0"/>
      <p:regular r:id="rId23"/>
      <p:italic r:id="rId24"/>
    </p:embeddedFont>
    <p:embeddedFont>
      <p:font typeface="Open Sauce" panose="020B0604020202020204" charset="0"/>
      <p:regular r:id="rId25"/>
    </p:embeddedFont>
    <p:embeddedFont>
      <p:font typeface="Oswald" panose="00000500000000000000" pitchFamily="2" charset="0"/>
      <p:regular r:id="rId26"/>
      <p:bold r:id="rId27"/>
    </p:embeddedFont>
    <p:embeddedFont>
      <p:font typeface="Oswald Bold" panose="00000800000000000000" charset="0"/>
      <p:regular r:id="rId28"/>
    </p:embeddedFont>
    <p:embeddedFont>
      <p:font typeface="Rustic Printed" panose="020B0604020202020204" charset="0"/>
      <p:regular r:id="rId29"/>
    </p:embeddedFont>
    <p:embeddedFont>
      <p:font typeface="Yeseva One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033" autoAdjust="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C8455-52A3-44BD-BBB2-DA1264E4E3FA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C8552-F7E1-4A96-92E3-14887FB6E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65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C8552-F7E1-4A96-92E3-14887FB6EC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72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26" Type="http://schemas.openxmlformats.org/officeDocument/2006/relationships/image" Target="../media/image51.sv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27.jpeg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24" Type="http://schemas.openxmlformats.org/officeDocument/2006/relationships/image" Target="../media/image49.sv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svg"/><Relationship Id="rId10" Type="http://schemas.openxmlformats.org/officeDocument/2006/relationships/image" Target="../media/image35.svg"/><Relationship Id="rId19" Type="http://schemas.openxmlformats.org/officeDocument/2006/relationships/image" Target="../media/image44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47.svg"/><Relationship Id="rId27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.svg"/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12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19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336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124866" y="3924300"/>
            <a:ext cx="9815307" cy="3110624"/>
            <a:chOff x="0" y="0"/>
            <a:chExt cx="1895495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320427" y="5443159"/>
            <a:ext cx="8698666" cy="4877513"/>
          </a:xfrm>
          <a:custGeom>
            <a:avLst/>
            <a:gdLst/>
            <a:ahLst/>
            <a:cxnLst/>
            <a:rect l="l" t="t" r="r" b="b"/>
            <a:pathLst>
              <a:path w="8698666" h="4877513">
                <a:moveTo>
                  <a:pt x="0" y="0"/>
                </a:moveTo>
                <a:lnTo>
                  <a:pt x="8698666" y="0"/>
                </a:lnTo>
                <a:lnTo>
                  <a:pt x="8698666" y="4877513"/>
                </a:lnTo>
                <a:lnTo>
                  <a:pt x="0" y="48775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124866" y="4193011"/>
            <a:ext cx="9815307" cy="277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 dirty="0" err="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SciBERT</a:t>
            </a:r>
            <a:endParaRPr lang="en-US" sz="16437" spc="1610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124866" y="2550104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LLM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20951" y="7198796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 SCIENTIFIC BERT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474BE-AA5D-9A30-1654-AFA12CA66B0A}"/>
              </a:ext>
            </a:extLst>
          </p:cNvPr>
          <p:cNvSpPr txBox="1"/>
          <p:nvPr/>
        </p:nvSpPr>
        <p:spPr>
          <a:xfrm>
            <a:off x="9982200" y="9439470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 Darshan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63162" y="-789039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1044801" y="9258300"/>
            <a:ext cx="5315394" cy="191354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5157161" y="1818354"/>
            <a:ext cx="7973677" cy="67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866"/>
              </a:lnSpc>
            </a:pPr>
            <a:r>
              <a:rPr lang="en-US" sz="18888" spc="-1133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THANK YOU VERY MUCH!</a:t>
            </a:r>
          </a:p>
        </p:txBody>
      </p:sp>
      <p:sp>
        <p:nvSpPr>
          <p:cNvPr id="6" name="Freeform 6"/>
          <p:cNvSpPr/>
          <p:nvPr/>
        </p:nvSpPr>
        <p:spPr>
          <a:xfrm rot="2830164">
            <a:off x="5322070" y="8801780"/>
            <a:ext cx="3550978" cy="3705954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950933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5584336" y="-1920382"/>
            <a:ext cx="4623736" cy="3907057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36631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24977" y="-3611469"/>
            <a:ext cx="4567505" cy="4720935"/>
          </a:xfrm>
          <a:custGeom>
            <a:avLst/>
            <a:gdLst/>
            <a:ahLst/>
            <a:cxnLst/>
            <a:rect l="l" t="t" r="r" b="b"/>
            <a:pathLst>
              <a:path w="4567505" h="472093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9924524" y="8931997"/>
            <a:ext cx="5331561" cy="3445521"/>
          </a:xfrm>
          <a:custGeom>
            <a:avLst/>
            <a:gdLst/>
            <a:ahLst/>
            <a:cxnLst/>
            <a:rect l="l" t="t" r="r" b="b"/>
            <a:pathLst>
              <a:path w="5331561" h="344552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5513261" y="7125624"/>
            <a:ext cx="3869837" cy="4265352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10800000">
            <a:off x="9144000" y="-1365351"/>
            <a:ext cx="6660247" cy="2730701"/>
          </a:xfrm>
          <a:custGeom>
            <a:avLst/>
            <a:gdLst/>
            <a:ahLst/>
            <a:cxnLst/>
            <a:rect l="l" t="t" r="r" b="b"/>
            <a:pathLst>
              <a:path w="6660247" h="2730701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2611628">
            <a:off x="1608356" y="-1969747"/>
            <a:ext cx="4007991" cy="3041063"/>
          </a:xfrm>
          <a:custGeom>
            <a:avLst/>
            <a:gdLst/>
            <a:ahLst/>
            <a:cxnLst/>
            <a:rect l="l" t="t" r="r" b="b"/>
            <a:pathLst>
              <a:path w="4007991" h="3041063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3439542">
            <a:off x="12477745" y="2571123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7235282">
            <a:off x="3033323" y="6293225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4270593" y="2757734"/>
            <a:ext cx="1198548" cy="1291578"/>
          </a:xfrm>
          <a:custGeom>
            <a:avLst/>
            <a:gdLst/>
            <a:ahLst/>
            <a:cxnLst/>
            <a:rect l="l" t="t" r="r" b="b"/>
            <a:pathLst>
              <a:path w="1198548" h="1291578">
                <a:moveTo>
                  <a:pt x="1198548" y="0"/>
                </a:moveTo>
                <a:lnTo>
                  <a:pt x="0" y="0"/>
                </a:lnTo>
                <a:lnTo>
                  <a:pt x="0" y="1291578"/>
                </a:lnTo>
                <a:lnTo>
                  <a:pt x="1198548" y="1291578"/>
                </a:lnTo>
                <a:lnTo>
                  <a:pt x="1198548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12722864" y="6511304"/>
            <a:ext cx="1140143" cy="1228640"/>
          </a:xfrm>
          <a:custGeom>
            <a:avLst/>
            <a:gdLst/>
            <a:ahLst/>
            <a:cxnLst/>
            <a:rect l="l" t="t" r="r" b="b"/>
            <a:pathLst>
              <a:path w="1140143" h="1228640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3814647" y="6905851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154450" y="2765122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66482" y="3076979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66482" y="3885729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66482" y="4722486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66482" y="555237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86083" y="634475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86083" y="717571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86083" y="8026008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42560" y="3156356"/>
            <a:ext cx="5790503" cy="53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1"/>
              </a:lnSpc>
            </a:pPr>
            <a:r>
              <a:rPr lang="en-US" sz="3124" spc="306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42560" y="3962205"/>
            <a:ext cx="6076629" cy="53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1"/>
              </a:lnSpc>
            </a:pPr>
            <a:r>
              <a:rPr lang="en-US" sz="3124" spc="306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KEY 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42560" y="4870665"/>
            <a:ext cx="5790503" cy="53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3124" spc="306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HOW IT WORKS?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42560" y="5664882"/>
            <a:ext cx="6076629" cy="53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3124" spc="306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APPLICATIONS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42560" y="6465726"/>
            <a:ext cx="6076629" cy="53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3124" spc="306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COMPARISON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42560" y="7258103"/>
            <a:ext cx="5790503" cy="53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3124" spc="306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PROS AND CONS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42560" y="8102484"/>
            <a:ext cx="6076629" cy="53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3124" spc="306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390212" y="9391296"/>
            <a:ext cx="14931993" cy="1032847"/>
          </a:xfrm>
          <a:custGeom>
            <a:avLst/>
            <a:gdLst/>
            <a:ahLst/>
            <a:cxnLst/>
            <a:rect l="l" t="t" r="r" b="b"/>
            <a:pathLst>
              <a:path w="14931993" h="1032847">
                <a:moveTo>
                  <a:pt x="0" y="0"/>
                </a:moveTo>
                <a:lnTo>
                  <a:pt x="14931993" y="0"/>
                </a:lnTo>
                <a:lnTo>
                  <a:pt x="14931993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8977" b="-2655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26875" y="8597148"/>
            <a:ext cx="6415739" cy="6583315"/>
          </a:xfrm>
          <a:custGeom>
            <a:avLst/>
            <a:gdLst/>
            <a:ahLst/>
            <a:cxnLst/>
            <a:rect l="l" t="t" r="r" b="b"/>
            <a:pathLst>
              <a:path w="6415739" h="6583315">
                <a:moveTo>
                  <a:pt x="0" y="0"/>
                </a:moveTo>
                <a:lnTo>
                  <a:pt x="6415739" y="0"/>
                </a:lnTo>
                <a:lnTo>
                  <a:pt x="6415739" y="6583315"/>
                </a:lnTo>
                <a:lnTo>
                  <a:pt x="0" y="6583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68566" y="1325955"/>
            <a:ext cx="14632816" cy="9526696"/>
          </a:xfrm>
          <a:custGeom>
            <a:avLst/>
            <a:gdLst/>
            <a:ahLst/>
            <a:cxnLst/>
            <a:rect l="l" t="t" r="r" b="b"/>
            <a:pathLst>
              <a:path w="14632816" h="9526696">
                <a:moveTo>
                  <a:pt x="0" y="0"/>
                </a:moveTo>
                <a:lnTo>
                  <a:pt x="14632816" y="0"/>
                </a:lnTo>
                <a:lnTo>
                  <a:pt x="14632816" y="9526696"/>
                </a:lnTo>
                <a:lnTo>
                  <a:pt x="0" y="9526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078242" y="2800295"/>
            <a:ext cx="9943316" cy="6629101"/>
            <a:chOff x="0" y="0"/>
            <a:chExt cx="2618816" cy="17459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18816" cy="1745936"/>
            </a:xfrm>
            <a:custGeom>
              <a:avLst/>
              <a:gdLst/>
              <a:ahLst/>
              <a:cxnLst/>
              <a:rect l="l" t="t" r="r" b="b"/>
              <a:pathLst>
                <a:path w="2618816" h="1745936">
                  <a:moveTo>
                    <a:pt x="39709" y="0"/>
                  </a:moveTo>
                  <a:lnTo>
                    <a:pt x="2579107" y="0"/>
                  </a:lnTo>
                  <a:cubicBezTo>
                    <a:pt x="2589638" y="0"/>
                    <a:pt x="2599738" y="4184"/>
                    <a:pt x="2607185" y="11630"/>
                  </a:cubicBezTo>
                  <a:cubicBezTo>
                    <a:pt x="2614632" y="19077"/>
                    <a:pt x="2618816" y="29177"/>
                    <a:pt x="2618816" y="39709"/>
                  </a:cubicBezTo>
                  <a:lnTo>
                    <a:pt x="2618816" y="1706227"/>
                  </a:lnTo>
                  <a:cubicBezTo>
                    <a:pt x="2618816" y="1716759"/>
                    <a:pt x="2614632" y="1726859"/>
                    <a:pt x="2607185" y="1734306"/>
                  </a:cubicBezTo>
                  <a:cubicBezTo>
                    <a:pt x="2599738" y="1741752"/>
                    <a:pt x="2589638" y="1745936"/>
                    <a:pt x="2579107" y="1745936"/>
                  </a:cubicBezTo>
                  <a:lnTo>
                    <a:pt x="39709" y="1745936"/>
                  </a:lnTo>
                  <a:cubicBezTo>
                    <a:pt x="29177" y="1745936"/>
                    <a:pt x="19077" y="1741752"/>
                    <a:pt x="11630" y="1734306"/>
                  </a:cubicBezTo>
                  <a:cubicBezTo>
                    <a:pt x="4184" y="1726859"/>
                    <a:pt x="0" y="1716759"/>
                    <a:pt x="0" y="1706227"/>
                  </a:cubicBezTo>
                  <a:lnTo>
                    <a:pt x="0" y="39709"/>
                  </a:lnTo>
                  <a:cubicBezTo>
                    <a:pt x="0" y="29177"/>
                    <a:pt x="4184" y="19077"/>
                    <a:pt x="11630" y="11630"/>
                  </a:cubicBezTo>
                  <a:cubicBezTo>
                    <a:pt x="19077" y="4184"/>
                    <a:pt x="29177" y="0"/>
                    <a:pt x="397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18816" cy="176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203980" y="3208003"/>
            <a:ext cx="9297402" cy="553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2746" lvl="1" indent="-376373" algn="l">
              <a:lnSpc>
                <a:spcPts val="4881"/>
              </a:lnSpc>
              <a:buFont typeface="Arial"/>
              <a:buChar char="•"/>
            </a:pPr>
            <a:r>
              <a:rPr lang="en-US" sz="3486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A variant of BERT (Bidirectional Encoder Representations from Transformers) designed specifically for scientific text.</a:t>
            </a:r>
          </a:p>
          <a:p>
            <a:pPr marL="752746" lvl="1" indent="-376373" algn="l">
              <a:lnSpc>
                <a:spcPts val="4881"/>
              </a:lnSpc>
              <a:buFont typeface="Arial"/>
              <a:buChar char="•"/>
            </a:pPr>
            <a:r>
              <a:rPr lang="en-US" sz="3486" dirty="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Developed by: </a:t>
            </a:r>
            <a:r>
              <a:rPr lang="en-US" sz="3486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Allen Institute for AI.</a:t>
            </a:r>
          </a:p>
          <a:p>
            <a:pPr marL="752746" lvl="1" indent="-376373" algn="l">
              <a:lnSpc>
                <a:spcPts val="4881"/>
              </a:lnSpc>
              <a:buFont typeface="Arial"/>
              <a:buChar char="•"/>
            </a:pPr>
            <a:r>
              <a:rPr lang="en-US" sz="3486" dirty="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Purpose:</a:t>
            </a:r>
            <a:r>
              <a:rPr lang="en-US" sz="3486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Enhances NLP tasks involving scientific literature, such as document similarity, text classification, and named entity recognition.</a:t>
            </a:r>
          </a:p>
          <a:p>
            <a:pPr algn="l">
              <a:lnSpc>
                <a:spcPts val="4881"/>
              </a:lnSpc>
            </a:pPr>
            <a:endParaRPr lang="en-US" sz="3486" dirty="0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18200" y="1540911"/>
            <a:ext cx="7488377" cy="95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17"/>
              </a:lnSpc>
            </a:pPr>
            <a:r>
              <a:rPr lang="en-US" sz="5664" spc="55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percase or lowercase options button icon">
            <a:extLst>
              <a:ext uri="{FF2B5EF4-FFF2-40B4-BE49-F238E27FC236}">
                <a16:creationId xmlns:a16="http://schemas.microsoft.com/office/drawing/2014/main" id="{FE123F4E-89C0-7E64-9025-16455600B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436" y="63287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 flipH="1" flipV="1">
            <a:off x="76200" y="-4719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5331121" y="7351252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5" y="0"/>
                </a:lnTo>
                <a:lnTo>
                  <a:pt x="7673055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87270" y="6528974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92657" y="7055961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3" y="0"/>
                </a:lnTo>
                <a:lnTo>
                  <a:pt x="960683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63182" y="810850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33747" y="810850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29964" y="866712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4" y="0"/>
                </a:lnTo>
                <a:lnTo>
                  <a:pt x="1104804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010911" y="2702811"/>
            <a:ext cx="3474003" cy="1151098"/>
            <a:chOff x="0" y="0"/>
            <a:chExt cx="914964" cy="3031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4964" cy="303170"/>
            </a:xfrm>
            <a:custGeom>
              <a:avLst/>
              <a:gdLst/>
              <a:ahLst/>
              <a:cxnLst/>
              <a:rect l="l" t="t" r="r" b="b"/>
              <a:pathLst>
                <a:path w="914964" h="303170">
                  <a:moveTo>
                    <a:pt x="0" y="0"/>
                  </a:moveTo>
                  <a:lnTo>
                    <a:pt x="914964" y="0"/>
                  </a:lnTo>
                  <a:lnTo>
                    <a:pt x="914964" y="303170"/>
                  </a:lnTo>
                  <a:lnTo>
                    <a:pt x="0" y="30317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914964" cy="360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Pre-trained on Scientific Text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747913" y="914400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KEY 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6114" y="4033011"/>
            <a:ext cx="4846122" cy="1960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0"/>
              </a:lnSpc>
              <a:spcBef>
                <a:spcPct val="0"/>
              </a:spcBef>
            </a:pPr>
            <a:r>
              <a:rPr lang="en-US" sz="2833" spc="27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Trained on a large corpus from the Semantic Scholar database.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784381" y="3152771"/>
            <a:ext cx="3477022" cy="864710"/>
            <a:chOff x="-795" y="-33077"/>
            <a:chExt cx="915759" cy="2277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-795" y="-33077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Uncased Version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237565" y="4033011"/>
            <a:ext cx="6406504" cy="1440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8"/>
              </a:lnSpc>
              <a:spcBef>
                <a:spcPct val="0"/>
              </a:spcBef>
            </a:pPr>
            <a:r>
              <a:rPr lang="en-US" sz="2810" spc="275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Does not distinguish between uppercase and lowercase letters, reducing noise.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340758" y="2688216"/>
            <a:ext cx="3474003" cy="1151098"/>
            <a:chOff x="0" y="0"/>
            <a:chExt cx="914964" cy="30317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14964" cy="303170"/>
            </a:xfrm>
            <a:custGeom>
              <a:avLst/>
              <a:gdLst/>
              <a:ahLst/>
              <a:cxnLst/>
              <a:rect l="l" t="t" r="r" b="b"/>
              <a:pathLst>
                <a:path w="914964" h="303170">
                  <a:moveTo>
                    <a:pt x="0" y="0"/>
                  </a:moveTo>
                  <a:lnTo>
                    <a:pt x="914964" y="0"/>
                  </a:lnTo>
                  <a:lnTo>
                    <a:pt x="914964" y="303170"/>
                  </a:lnTo>
                  <a:lnTo>
                    <a:pt x="0" y="30317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914964" cy="360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Custom Vocabulary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980528" y="4033011"/>
            <a:ext cx="4673981" cy="241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8"/>
              </a:lnSpc>
              <a:spcBef>
                <a:spcPct val="0"/>
              </a:spcBef>
            </a:pPr>
            <a:r>
              <a:rPr lang="en-US" sz="2810" spc="275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Includes scientific terminology for better representation of domain-specific language.</a:t>
            </a:r>
          </a:p>
        </p:txBody>
      </p:sp>
      <p:sp>
        <p:nvSpPr>
          <p:cNvPr id="22" name="Freeform 22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4176364">
            <a:off x="-3313252" y="66226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025863" y="8566538"/>
            <a:ext cx="1211702" cy="1322294"/>
          </a:xfrm>
          <a:custGeom>
            <a:avLst/>
            <a:gdLst/>
            <a:ahLst/>
            <a:cxnLst/>
            <a:rect l="l" t="t" r="r" b="b"/>
            <a:pathLst>
              <a:path w="1211702" h="1322294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1920440" y="-10663384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1" y="0"/>
                </a:lnTo>
                <a:lnTo>
                  <a:pt x="13977231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263064" y="3527297"/>
            <a:ext cx="2932415" cy="1154599"/>
            <a:chOff x="0" y="0"/>
            <a:chExt cx="1075555" cy="4234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423485"/>
            </a:xfrm>
            <a:custGeom>
              <a:avLst/>
              <a:gdLst/>
              <a:ahLst/>
              <a:cxnLst/>
              <a:rect l="l" t="t" r="r" b="b"/>
              <a:pathLst>
                <a:path w="1075555" h="42348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341642"/>
                  </a:lnTo>
                  <a:cubicBezTo>
                    <a:pt x="1075555" y="363348"/>
                    <a:pt x="1066932" y="384165"/>
                    <a:pt x="1051584" y="399514"/>
                  </a:cubicBezTo>
                  <a:cubicBezTo>
                    <a:pt x="1036235" y="414863"/>
                    <a:pt x="1015418" y="423485"/>
                    <a:pt x="993712" y="423485"/>
                  </a:cubicBezTo>
                  <a:lnTo>
                    <a:pt x="81844" y="423485"/>
                  </a:lnTo>
                  <a:cubicBezTo>
                    <a:pt x="36643" y="423485"/>
                    <a:pt x="0" y="386843"/>
                    <a:pt x="0" y="34164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75555" cy="442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17515" y="4984725"/>
            <a:ext cx="4265997" cy="2048534"/>
            <a:chOff x="0" y="0"/>
            <a:chExt cx="1564688" cy="7513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688" cy="751364"/>
            </a:xfrm>
            <a:custGeom>
              <a:avLst/>
              <a:gdLst/>
              <a:ahLst/>
              <a:cxnLst/>
              <a:rect l="l" t="t" r="r" b="b"/>
              <a:pathLst>
                <a:path w="1564688" h="751364">
                  <a:moveTo>
                    <a:pt x="56259" y="0"/>
                  </a:moveTo>
                  <a:lnTo>
                    <a:pt x="1508430" y="0"/>
                  </a:lnTo>
                  <a:cubicBezTo>
                    <a:pt x="1523350" y="0"/>
                    <a:pt x="1537660" y="5927"/>
                    <a:pt x="1548211" y="16478"/>
                  </a:cubicBezTo>
                  <a:cubicBezTo>
                    <a:pt x="1558761" y="27028"/>
                    <a:pt x="1564688" y="41338"/>
                    <a:pt x="1564688" y="56259"/>
                  </a:cubicBezTo>
                  <a:lnTo>
                    <a:pt x="1564688" y="695105"/>
                  </a:lnTo>
                  <a:cubicBezTo>
                    <a:pt x="1564688" y="726176"/>
                    <a:pt x="1539500" y="751364"/>
                    <a:pt x="1508430" y="751364"/>
                  </a:cubicBezTo>
                  <a:lnTo>
                    <a:pt x="56259" y="751364"/>
                  </a:lnTo>
                  <a:cubicBezTo>
                    <a:pt x="25188" y="751364"/>
                    <a:pt x="0" y="726176"/>
                    <a:pt x="0" y="695105"/>
                  </a:cubicBezTo>
                  <a:lnTo>
                    <a:pt x="0" y="56259"/>
                  </a:lnTo>
                  <a:cubicBezTo>
                    <a:pt x="0" y="25188"/>
                    <a:pt x="25188" y="0"/>
                    <a:pt x="56259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564688" cy="770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09499" y="5226110"/>
            <a:ext cx="3975580" cy="2080329"/>
            <a:chOff x="0" y="0"/>
            <a:chExt cx="1458169" cy="7630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58169" cy="763026"/>
            </a:xfrm>
            <a:custGeom>
              <a:avLst/>
              <a:gdLst/>
              <a:ahLst/>
              <a:cxnLst/>
              <a:rect l="l" t="t" r="r" b="b"/>
              <a:pathLst>
                <a:path w="1458169" h="763026">
                  <a:moveTo>
                    <a:pt x="60368" y="0"/>
                  </a:moveTo>
                  <a:lnTo>
                    <a:pt x="1397800" y="0"/>
                  </a:lnTo>
                  <a:cubicBezTo>
                    <a:pt x="1413811" y="0"/>
                    <a:pt x="1429166" y="6360"/>
                    <a:pt x="1440487" y="17682"/>
                  </a:cubicBezTo>
                  <a:cubicBezTo>
                    <a:pt x="1451809" y="29003"/>
                    <a:pt x="1458169" y="44358"/>
                    <a:pt x="1458169" y="60368"/>
                  </a:cubicBezTo>
                  <a:lnTo>
                    <a:pt x="1458169" y="702658"/>
                  </a:lnTo>
                  <a:cubicBezTo>
                    <a:pt x="1458169" y="718668"/>
                    <a:pt x="1451809" y="734023"/>
                    <a:pt x="1440487" y="745344"/>
                  </a:cubicBezTo>
                  <a:cubicBezTo>
                    <a:pt x="1429166" y="756666"/>
                    <a:pt x="1413811" y="763026"/>
                    <a:pt x="1397800" y="763026"/>
                  </a:cubicBezTo>
                  <a:lnTo>
                    <a:pt x="60368" y="763026"/>
                  </a:lnTo>
                  <a:cubicBezTo>
                    <a:pt x="44358" y="763026"/>
                    <a:pt x="29003" y="756666"/>
                    <a:pt x="17682" y="745344"/>
                  </a:cubicBezTo>
                  <a:cubicBezTo>
                    <a:pt x="6360" y="734023"/>
                    <a:pt x="0" y="718668"/>
                    <a:pt x="0" y="702658"/>
                  </a:cubicBezTo>
                  <a:lnTo>
                    <a:pt x="0" y="60368"/>
                  </a:lnTo>
                  <a:cubicBezTo>
                    <a:pt x="0" y="44358"/>
                    <a:pt x="6360" y="29003"/>
                    <a:pt x="17682" y="17682"/>
                  </a:cubicBezTo>
                  <a:cubicBezTo>
                    <a:pt x="29003" y="6360"/>
                    <a:pt x="44358" y="0"/>
                    <a:pt x="60368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458169" cy="782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06909" y="4096462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936749" y="4984725"/>
            <a:ext cx="3382020" cy="2190013"/>
            <a:chOff x="0" y="0"/>
            <a:chExt cx="1240462" cy="8032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40462" cy="803256"/>
            </a:xfrm>
            <a:custGeom>
              <a:avLst/>
              <a:gdLst/>
              <a:ahLst/>
              <a:cxnLst/>
              <a:rect l="l" t="t" r="r" b="b"/>
              <a:pathLst>
                <a:path w="1240462" h="803256">
                  <a:moveTo>
                    <a:pt x="70963" y="0"/>
                  </a:moveTo>
                  <a:lnTo>
                    <a:pt x="1169499" y="0"/>
                  </a:lnTo>
                  <a:cubicBezTo>
                    <a:pt x="1188320" y="0"/>
                    <a:pt x="1206369" y="7476"/>
                    <a:pt x="1219678" y="20785"/>
                  </a:cubicBezTo>
                  <a:cubicBezTo>
                    <a:pt x="1232986" y="34093"/>
                    <a:pt x="1240462" y="52143"/>
                    <a:pt x="1240462" y="70963"/>
                  </a:cubicBezTo>
                  <a:lnTo>
                    <a:pt x="1240462" y="732293"/>
                  </a:lnTo>
                  <a:cubicBezTo>
                    <a:pt x="1240462" y="771485"/>
                    <a:pt x="1208691" y="803256"/>
                    <a:pt x="1169499" y="803256"/>
                  </a:cubicBezTo>
                  <a:lnTo>
                    <a:pt x="70963" y="803256"/>
                  </a:lnTo>
                  <a:cubicBezTo>
                    <a:pt x="31771" y="803256"/>
                    <a:pt x="0" y="771485"/>
                    <a:pt x="0" y="732293"/>
                  </a:cubicBezTo>
                  <a:lnTo>
                    <a:pt x="0" y="70963"/>
                  </a:lnTo>
                  <a:cubicBezTo>
                    <a:pt x="0" y="31771"/>
                    <a:pt x="31771" y="0"/>
                    <a:pt x="70963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240462" cy="822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994522" y="3879095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488033">
            <a:off x="11411645" y="7429581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8970905" flipH="1">
            <a:off x="5628614" y="408601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887923">
            <a:off x="-4725551" y="830941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4821069" y="1647039"/>
            <a:ext cx="8904094" cy="123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18"/>
              </a:lnSpc>
              <a:spcBef>
                <a:spcPct val="0"/>
              </a:spcBef>
            </a:pPr>
            <a:r>
              <a:rPr lang="en-US" sz="7332" spc="71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HOW IT WORKS?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50980" y="3649067"/>
            <a:ext cx="2556583" cy="93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TRANSFORMER ARCHITECTURE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76923" y="5057047"/>
            <a:ext cx="3947180" cy="170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455" dirty="0">
                <a:latin typeface="Montserrat Light"/>
                <a:ea typeface="Montserrat Light"/>
                <a:cs typeface="Montserrat Light"/>
                <a:sym typeface="Montserrat Light"/>
              </a:rPr>
              <a:t>Utilizes self-attention to capture relationships between words in a context-aware manner.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994825" y="426620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EMBEDDINGS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662294" y="5188120"/>
            <a:ext cx="3574681" cy="2129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sz="2424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Converts text into high-dimensional vectors that represent the semantic meaning of sentences.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182438" y="4048837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FINE-TUNING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46859" y="5143737"/>
            <a:ext cx="3171910" cy="1736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6"/>
              </a:lnSpc>
            </a:pPr>
            <a:r>
              <a:rPr lang="en-US" sz="249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Can be adapted for specific tasks by training on labeled datasets.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258274"/>
            <a:ext cx="18288000" cy="3104426"/>
          </a:xfrm>
          <a:custGeom>
            <a:avLst/>
            <a:gdLst/>
            <a:ahLst/>
            <a:cxnLst/>
            <a:rect l="l" t="t" r="r" b="b"/>
            <a:pathLst>
              <a:path w="18288000" h="3084644">
                <a:moveTo>
                  <a:pt x="0" y="0"/>
                </a:moveTo>
                <a:lnTo>
                  <a:pt x="18288000" y="0"/>
                </a:lnTo>
                <a:lnTo>
                  <a:pt x="18288000" y="3084644"/>
                </a:lnTo>
                <a:lnTo>
                  <a:pt x="0" y="3084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7" t="-784" b="-243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16652" y="7571319"/>
            <a:ext cx="12666106" cy="593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1"/>
              </a:lnSpc>
            </a:pPr>
            <a:r>
              <a:rPr lang="en-US" sz="347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Workflow for Scientific Text Analysis Using SciBERT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08614" y="1485900"/>
            <a:ext cx="6070771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IT WORKS?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534220" y="-10907519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530914" y="1498753"/>
            <a:ext cx="12057353" cy="1434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40"/>
              </a:lnSpc>
            </a:pPr>
            <a:r>
              <a:rPr lang="en-US" sz="8507" spc="833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APPLICATIONS</a:t>
            </a:r>
          </a:p>
        </p:txBody>
      </p:sp>
      <p:sp>
        <p:nvSpPr>
          <p:cNvPr id="4" name="Freeform 4"/>
          <p:cNvSpPr/>
          <p:nvPr/>
        </p:nvSpPr>
        <p:spPr>
          <a:xfrm>
            <a:off x="15386474" y="6774992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98524" y="3194499"/>
            <a:ext cx="11969476" cy="644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7037" lvl="1" indent="-398518" algn="just">
              <a:lnSpc>
                <a:spcPts val="5168"/>
              </a:lnSpc>
              <a:buFont typeface="Arial"/>
              <a:buChar char="•"/>
            </a:pPr>
            <a:r>
              <a:rPr lang="en-US" sz="369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Document Similarity: </a:t>
            </a:r>
            <a:r>
              <a:rPr lang="en-US" sz="36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Measures similarity between scientific documents, aiding literature reviews and recommendations.</a:t>
            </a:r>
          </a:p>
          <a:p>
            <a:pPr marL="797037" lvl="1" indent="-398518" algn="just">
              <a:lnSpc>
                <a:spcPts val="5168"/>
              </a:lnSpc>
              <a:buFont typeface="Arial"/>
              <a:buChar char="•"/>
            </a:pPr>
            <a:r>
              <a:rPr lang="en-US" sz="369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Text Classification:</a:t>
            </a:r>
            <a:r>
              <a:rPr lang="en-US" sz="36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Categorizes research papers based on topics or research types.</a:t>
            </a:r>
          </a:p>
          <a:p>
            <a:pPr marL="797037" lvl="1" indent="-398518" algn="just">
              <a:lnSpc>
                <a:spcPts val="5168"/>
              </a:lnSpc>
              <a:buFont typeface="Arial"/>
              <a:buChar char="•"/>
            </a:pPr>
            <a:r>
              <a:rPr lang="en-US" sz="369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Named Entity Recognition:</a:t>
            </a:r>
            <a:r>
              <a:rPr lang="en-US" sz="36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Extracts relevant entities, such as author names and publication dates.</a:t>
            </a:r>
          </a:p>
          <a:p>
            <a:pPr marL="797037" lvl="1" indent="-398518" algn="just">
              <a:lnSpc>
                <a:spcPts val="5168"/>
              </a:lnSpc>
              <a:buFont typeface="Arial"/>
              <a:buChar char="•"/>
            </a:pPr>
            <a:r>
              <a:rPr lang="en-US" sz="369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Question Answering:</a:t>
            </a:r>
            <a:r>
              <a:rPr lang="en-US" sz="36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Retrieves information based on user queries about scientific texts.</a:t>
            </a:r>
          </a:p>
          <a:p>
            <a:pPr algn="just">
              <a:lnSpc>
                <a:spcPts val="5168"/>
              </a:lnSpc>
            </a:pPr>
            <a:endParaRPr lang="en-US" sz="3691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690980" y="3903728"/>
            <a:ext cx="3173070" cy="684045"/>
            <a:chOff x="0" y="0"/>
            <a:chExt cx="835706" cy="1801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5706" cy="180160"/>
            </a:xfrm>
            <a:custGeom>
              <a:avLst/>
              <a:gdLst/>
              <a:ahLst/>
              <a:cxnLst/>
              <a:rect l="l" t="t" r="r" b="b"/>
              <a:pathLst>
                <a:path w="835706" h="180160">
                  <a:moveTo>
                    <a:pt x="0" y="0"/>
                  </a:moveTo>
                  <a:lnTo>
                    <a:pt x="835706" y="0"/>
                  </a:lnTo>
                  <a:lnTo>
                    <a:pt x="835706" y="180160"/>
                  </a:lnTo>
                  <a:lnTo>
                    <a:pt x="0" y="18016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35706" cy="23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39"/>
                </a:lnSpc>
                <a:spcBef>
                  <a:spcPct val="0"/>
                </a:spcBef>
              </a:pPr>
              <a:r>
                <a:rPr lang="en-US" sz="2999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Pros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2685" y="3222161"/>
            <a:ext cx="17902630" cy="7064839"/>
            <a:chOff x="0" y="0"/>
            <a:chExt cx="3457289" cy="13643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57289" cy="1364335"/>
            </a:xfrm>
            <a:custGeom>
              <a:avLst/>
              <a:gdLst/>
              <a:ahLst/>
              <a:cxnLst/>
              <a:rect l="l" t="t" r="r" b="b"/>
              <a:pathLst>
                <a:path w="3457289" h="1364335">
                  <a:moveTo>
                    <a:pt x="0" y="0"/>
                  </a:moveTo>
                  <a:lnTo>
                    <a:pt x="3457289" y="0"/>
                  </a:lnTo>
                  <a:lnTo>
                    <a:pt x="3457289" y="1364335"/>
                  </a:lnTo>
                  <a:lnTo>
                    <a:pt x="0" y="13643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457289" cy="1392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852662" y="3853963"/>
            <a:ext cx="3196719" cy="646557"/>
            <a:chOff x="0" y="0"/>
            <a:chExt cx="841934" cy="1702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1934" cy="170286"/>
            </a:xfrm>
            <a:custGeom>
              <a:avLst/>
              <a:gdLst/>
              <a:ahLst/>
              <a:cxnLst/>
              <a:rect l="l" t="t" r="r" b="b"/>
              <a:pathLst>
                <a:path w="841934" h="170286">
                  <a:moveTo>
                    <a:pt x="0" y="0"/>
                  </a:moveTo>
                  <a:lnTo>
                    <a:pt x="841934" y="0"/>
                  </a:lnTo>
                  <a:lnTo>
                    <a:pt x="841934" y="170286"/>
                  </a:lnTo>
                  <a:lnTo>
                    <a:pt x="0" y="17028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41934" cy="227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39"/>
                </a:lnSpc>
                <a:spcBef>
                  <a:spcPct val="0"/>
                </a:spcBef>
              </a:pPr>
              <a:r>
                <a:rPr lang="en-US" sz="2999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Cons</a:t>
              </a:r>
            </a:p>
          </p:txBody>
        </p:sp>
      </p:grpSp>
      <p:graphicFrame>
        <p:nvGraphicFramePr>
          <p:cNvPr id="17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994"/>
              </p:ext>
            </p:extLst>
          </p:nvPr>
        </p:nvGraphicFramePr>
        <p:xfrm>
          <a:off x="1359778" y="3698932"/>
          <a:ext cx="7327021" cy="5851027"/>
        </p:xfrm>
        <a:graphic>
          <a:graphicData uri="http://schemas.openxmlformats.org/drawingml/2006/table">
            <a:tbl>
              <a:tblPr/>
              <a:tblGrid>
                <a:gridCol w="7327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327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330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Domain-Specific Pre-training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330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High-Quality Embeddings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0365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Robustness to Noisy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0365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Transfer Learning Capabilities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0365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Community and Research Backing.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TextBox 18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PROS &amp; CONS</a:t>
            </a:r>
          </a:p>
        </p:txBody>
      </p:sp>
      <p:graphicFrame>
        <p:nvGraphicFramePr>
          <p:cNvPr id="19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19141"/>
              </p:ext>
            </p:extLst>
          </p:nvPr>
        </p:nvGraphicFramePr>
        <p:xfrm>
          <a:off x="9807985" y="3702666"/>
          <a:ext cx="7327021" cy="5847293"/>
        </p:xfrm>
        <a:graphic>
          <a:graphicData uri="http://schemas.openxmlformats.org/drawingml/2006/table">
            <a:tbl>
              <a:tblPr/>
              <a:tblGrid>
                <a:gridCol w="7327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084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7329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Computationally Intensive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193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Domain-Specific Limitations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3191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Fine-Tuning Required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512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Model Size and Complexity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222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Potential for Overfitting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95648" y="2447925"/>
            <a:ext cx="8496705" cy="121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Conclusion</a:t>
            </a:r>
          </a:p>
        </p:txBody>
      </p:sp>
      <p:sp>
        <p:nvSpPr>
          <p:cNvPr id="3" name="Freeform 3"/>
          <p:cNvSpPr/>
          <p:nvPr/>
        </p:nvSpPr>
        <p:spPr>
          <a:xfrm rot="-5569636">
            <a:off x="-331862" y="-2087403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755510">
            <a:off x="14377495" y="67569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88984" y="4082248"/>
            <a:ext cx="12434462" cy="361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0462" lvl="1" indent="-385231" algn="l">
              <a:lnSpc>
                <a:spcPts val="4996"/>
              </a:lnSpc>
              <a:buFont typeface="Arial"/>
              <a:buChar char="•"/>
            </a:pPr>
            <a:r>
              <a:rPr lang="en-US" sz="3568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Significance: Represents a significant advancement in processing scientific literature.</a:t>
            </a:r>
          </a:p>
          <a:p>
            <a:pPr marL="770462" lvl="1" indent="-385231" algn="l">
              <a:lnSpc>
                <a:spcPts val="4996"/>
              </a:lnSpc>
              <a:buFont typeface="Arial"/>
              <a:buChar char="•"/>
            </a:pPr>
            <a:r>
              <a:rPr lang="en-US" sz="3568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Future Implications: Tools like SciBERT will play a crucial role in enhancing information retrieval as scientific research grows.</a:t>
            </a:r>
          </a:p>
          <a:p>
            <a:pPr algn="just">
              <a:lnSpc>
                <a:spcPts val="3876"/>
              </a:lnSpc>
            </a:pPr>
            <a:endParaRPr lang="en-US" sz="3568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307</Words>
  <Application>Microsoft Office PowerPoint</Application>
  <PresentationFormat>Custom</PresentationFormat>
  <Paragraphs>62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7" baseType="lpstr">
      <vt:lpstr>Oswald</vt:lpstr>
      <vt:lpstr>Times New Roman</vt:lpstr>
      <vt:lpstr>Canva Sans Bold</vt:lpstr>
      <vt:lpstr>Yeseva One</vt:lpstr>
      <vt:lpstr>Calibri</vt:lpstr>
      <vt:lpstr>Oswald Bold</vt:lpstr>
      <vt:lpstr>Rustic Printed</vt:lpstr>
      <vt:lpstr>DM Sans</vt:lpstr>
      <vt:lpstr>HK Grotesk Bold</vt:lpstr>
      <vt:lpstr>Montserrat Classic Bold</vt:lpstr>
      <vt:lpstr>DM Sans Italics</vt:lpstr>
      <vt:lpstr>DM Sans Bold</vt:lpstr>
      <vt:lpstr>HK Grotesk</vt:lpstr>
      <vt:lpstr>Montserrat Light</vt:lpstr>
      <vt:lpstr>Arial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Scibert</dc:title>
  <cp:lastModifiedBy>sai darshan</cp:lastModifiedBy>
  <cp:revision>5</cp:revision>
  <dcterms:created xsi:type="dcterms:W3CDTF">2006-08-16T00:00:00Z</dcterms:created>
  <dcterms:modified xsi:type="dcterms:W3CDTF">2024-08-07T04:46:42Z</dcterms:modified>
  <dc:identifier>DAGMhxTZR6s</dc:identifier>
</cp:coreProperties>
</file>